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</p:sldIdLst>
  <p:sldSz cx="12192000" cy="6858000"/>
  <p:notesSz cx="6858000" cy="9144000"/>
  <p:embeddedFontLst>
    <p:embeddedFont>
      <p:font typeface="Arial Black" panose="020B0A0402010202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iZ7wM6bNXThi+MGuI/3Uiqtlx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1" autoAdjust="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d3ff6e41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22d3ff6e41e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Include photos of sensor boards from our 2 semesters to talk about methods. Photos of modified sensors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22d3ff6e41e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Include graphs from atmospheric data, include photo of missing SD card and broken dome.</a:t>
            </a:r>
            <a:endParaRPr dirty="0"/>
          </a:p>
        </p:txBody>
      </p:sp>
      <p:sp>
        <p:nvSpPr>
          <p:cNvPr id="214" name="Google Shape;21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2c9456791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2c9456791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g22c94567918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Fall 2022 Team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860c9098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21860c9098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Fall 2022 Team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1" name="Google Shape;291;g21860c90985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860c9098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21860c90985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g21860c90985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d3ff6e4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22d3ff6e4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Add photos to support methods ( of the gopro max and cube cam, the camera mounted on the octagon, the two power supplies that we built…)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6" name="Google Shape;146;g22d3ff6e41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d3ff6e41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22d3ff6e41e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photo snippets of the footage (both semesters). Show motion data from both semesters (side to side comparison).</a:t>
            </a:r>
            <a:endParaRPr/>
          </a:p>
        </p:txBody>
      </p:sp>
      <p:sp>
        <p:nvSpPr>
          <p:cNvPr id="159" name="Google Shape;159;g22d3ff6e41e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86cc40f65_4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186cc40f65_4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photo snippets of the footage (both semesters). Show motion data from both semesters (side to side comparison).</a:t>
            </a:r>
            <a:endParaRPr/>
          </a:p>
        </p:txBody>
      </p:sp>
      <p:sp>
        <p:nvSpPr>
          <p:cNvPr id="174" name="Google Shape;174;g2186cc40f65_4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should I delete all of the arduino symbols??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jp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6.mp4"/><Relationship Id="rId13" Type="http://schemas.openxmlformats.org/officeDocument/2006/relationships/image" Target="../media/image35.jpg"/><Relationship Id="rId18" Type="http://schemas.openxmlformats.org/officeDocument/2006/relationships/image" Target="../media/image3.jpg"/><Relationship Id="rId3" Type="http://schemas.microsoft.com/office/2007/relationships/media" Target="../media/media3.mp4"/><Relationship Id="rId21" Type="http://schemas.openxmlformats.org/officeDocument/2006/relationships/image" Target="../media/image40.png"/><Relationship Id="rId7" Type="http://schemas.microsoft.com/office/2007/relationships/media" Target="../media/media5.mp4"/><Relationship Id="rId12" Type="http://schemas.openxmlformats.org/officeDocument/2006/relationships/image" Target="../media/image30.png"/><Relationship Id="rId17" Type="http://schemas.openxmlformats.org/officeDocument/2006/relationships/image" Target="../media/image38.png"/><Relationship Id="rId2" Type="http://schemas.microsoft.com/office/2007/relationships/media" Target="../media/media2.mp4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video" Target="NULL" TargetMode="External"/><Relationship Id="rId6" Type="http://schemas.openxmlformats.org/officeDocument/2006/relationships/video" Target="../media/media4.mp4"/><Relationship Id="rId11" Type="http://schemas.openxmlformats.org/officeDocument/2006/relationships/notesSlide" Target="../notesSlides/notesSlide15.xml"/><Relationship Id="rId5" Type="http://schemas.microsoft.com/office/2007/relationships/media" Target="../media/media4.mp4"/><Relationship Id="rId15" Type="http://schemas.openxmlformats.org/officeDocument/2006/relationships/image" Target="../media/image36.jp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4" Type="http://schemas.openxmlformats.org/officeDocument/2006/relationships/video" Target="../media/media3.mp4"/><Relationship Id="rId9" Type="http://schemas.openxmlformats.org/officeDocument/2006/relationships/video" Target="../media/media6.mp4"/><Relationship Id="rId14" Type="http://schemas.openxmlformats.org/officeDocument/2006/relationships/image" Target="../media/image15.png"/><Relationship Id="rId2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5E1A6316-304D-8CD4-ADF4-CCC2148A3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22d3ff6e41e_0_49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2d3ff6e41e_0_49"/>
          <p:cNvSpPr txBox="1"/>
          <p:nvPr/>
        </p:nvSpPr>
        <p:spPr>
          <a:xfrm>
            <a:off x="2521949" y="166722"/>
            <a:ext cx="7148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Atmospheric profiling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22d3ff6e41e_0_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2d3ff6e41e_0_49"/>
          <p:cNvSpPr txBox="1"/>
          <p:nvPr/>
        </p:nvSpPr>
        <p:spPr>
          <a:xfrm>
            <a:off x="671150" y="1070097"/>
            <a:ext cx="61029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Objectives</a:t>
            </a:r>
            <a:endParaRPr sz="3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Atmospheric data acquisition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7" name="Google Shape;207;g22d3ff6e41e_0_49"/>
          <p:cNvSpPr txBox="1"/>
          <p:nvPr/>
        </p:nvSpPr>
        <p:spPr>
          <a:xfrm>
            <a:off x="671125" y="2149500"/>
            <a:ext cx="61029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Methods</a:t>
            </a:r>
            <a:endParaRPr sz="3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Sensor array with </a:t>
            </a:r>
            <a:r>
              <a:rPr lang="en-US" sz="2000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arduino</a:t>
            </a: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integration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GQ Geiger-Muller counter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8" name="Google Shape;208;g22d3ff6e41e_0_49"/>
          <p:cNvSpPr txBox="1"/>
          <p:nvPr/>
        </p:nvSpPr>
        <p:spPr>
          <a:xfrm>
            <a:off x="671150" y="3429000"/>
            <a:ext cx="48696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Semester 1 results:</a:t>
            </a:r>
            <a:endParaRPr sz="3000" b="1" dirty="0">
              <a:solidFill>
                <a:srgbClr val="FFDA65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Data acquired until 9v was violently disconnected. </a:t>
            </a:r>
            <a:endParaRPr sz="2400" b="1" dirty="0">
              <a:solidFill>
                <a:srgbClr val="FFDA6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9" name="Google Shape;209;g22d3ff6e41e_0_49"/>
          <p:cNvSpPr txBox="1"/>
          <p:nvPr/>
        </p:nvSpPr>
        <p:spPr>
          <a:xfrm>
            <a:off x="671150" y="4834562"/>
            <a:ext cx="48696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Semester 2 results:</a:t>
            </a:r>
            <a:endParaRPr sz="3000" b="1" dirty="0">
              <a:solidFill>
                <a:srgbClr val="FFDA65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Data acquired until SD card ejection </a:t>
            </a:r>
            <a:endParaRPr sz="2400" b="1" dirty="0">
              <a:solidFill>
                <a:srgbClr val="FFDA6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0" name="Google Shape;210;g22d3ff6e41e_0_49"/>
          <p:cNvPicPr preferRelativeResize="0"/>
          <p:nvPr/>
        </p:nvPicPr>
        <p:blipFill rotWithShape="1">
          <a:blip r:embed="rId5">
            <a:alphaModFix/>
          </a:blip>
          <a:srcRect t="3715"/>
          <a:stretch/>
        </p:blipFill>
        <p:spPr>
          <a:xfrm rot="152504">
            <a:off x="6604549" y="1052801"/>
            <a:ext cx="5376259" cy="53516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EDF9F5-5866-B608-EA3D-39FB3908F1F9}"/>
              </a:ext>
            </a:extLst>
          </p:cNvPr>
          <p:cNvSpPr txBox="1"/>
          <p:nvPr/>
        </p:nvSpPr>
        <p:spPr>
          <a:xfrm>
            <a:off x="7782842" y="2734255"/>
            <a:ext cx="791473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GPS</a:t>
            </a:r>
            <a:endParaRPr lang="en-US" dirty="0">
              <a:solidFill>
                <a:srgbClr val="FFDA6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DF7B4-266A-F2D3-2809-9F6D3F561915}"/>
              </a:ext>
            </a:extLst>
          </p:cNvPr>
          <p:cNvSpPr txBox="1"/>
          <p:nvPr/>
        </p:nvSpPr>
        <p:spPr>
          <a:xfrm>
            <a:off x="9522094" y="2580366"/>
            <a:ext cx="1261847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MICS-4514</a:t>
            </a:r>
            <a:endParaRPr lang="en-US" dirty="0">
              <a:solidFill>
                <a:srgbClr val="FFDA6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01249-2161-AF2D-456F-40A3C87AAF20}"/>
              </a:ext>
            </a:extLst>
          </p:cNvPr>
          <p:cNvSpPr txBox="1"/>
          <p:nvPr/>
        </p:nvSpPr>
        <p:spPr>
          <a:xfrm>
            <a:off x="9522094" y="3940384"/>
            <a:ext cx="1518686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LTR390-UV</a:t>
            </a:r>
            <a:endParaRPr lang="en-US" dirty="0">
              <a:solidFill>
                <a:srgbClr val="FFDA6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28F0A7-01FC-900C-2621-013FD6734199}"/>
              </a:ext>
            </a:extLst>
          </p:cNvPr>
          <p:cNvSpPr txBox="1"/>
          <p:nvPr/>
        </p:nvSpPr>
        <p:spPr>
          <a:xfrm>
            <a:off x="8401814" y="3121223"/>
            <a:ext cx="791473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IR </a:t>
            </a:r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</a:t>
            </a:r>
            <a:endParaRPr lang="en-US" b="1" dirty="0">
              <a:solidFill>
                <a:srgbClr val="FFDA6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B8DC93-B573-1131-D1FD-78B49FBB8184}"/>
              </a:ext>
            </a:extLst>
          </p:cNvPr>
          <p:cNvSpPr txBox="1"/>
          <p:nvPr/>
        </p:nvSpPr>
        <p:spPr>
          <a:xfrm>
            <a:off x="10789672" y="4644687"/>
            <a:ext cx="1390266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TCS3472</a:t>
            </a:r>
            <a:endParaRPr lang="en-US" b="1" dirty="0">
              <a:solidFill>
                <a:srgbClr val="FFDA6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6CC36-7C73-C087-0E9B-49E0AE8FF1C2}"/>
              </a:ext>
            </a:extLst>
          </p:cNvPr>
          <p:cNvSpPr txBox="1"/>
          <p:nvPr/>
        </p:nvSpPr>
        <p:spPr>
          <a:xfrm>
            <a:off x="8634331" y="5108949"/>
            <a:ext cx="1518686" cy="523220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DA65"/>
                </a:solidFill>
                <a:latin typeface="Arial Black"/>
                <a:sym typeface="Arial Black"/>
              </a:rPr>
              <a:t>Fermion multi-sensor</a:t>
            </a:r>
            <a:endParaRPr lang="en-US" b="1" dirty="0">
              <a:solidFill>
                <a:srgbClr val="FFDA6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8D0196-A17B-50D2-2704-A63838241DA3}"/>
              </a:ext>
            </a:extLst>
          </p:cNvPr>
          <p:cNvSpPr txBox="1"/>
          <p:nvPr/>
        </p:nvSpPr>
        <p:spPr>
          <a:xfrm>
            <a:off x="8048906" y="4059927"/>
            <a:ext cx="791473" cy="523220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MICS2714</a:t>
            </a:r>
            <a:endParaRPr lang="en-US" b="1" dirty="0">
              <a:solidFill>
                <a:srgbClr val="FFDA6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5AF64-18D5-144D-C463-D258D5C320CC}"/>
              </a:ext>
            </a:extLst>
          </p:cNvPr>
          <p:cNvSpPr txBox="1"/>
          <p:nvPr/>
        </p:nvSpPr>
        <p:spPr>
          <a:xfrm>
            <a:off x="6405419" y="4429244"/>
            <a:ext cx="1307478" cy="523220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GUVA S12SD </a:t>
            </a:r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</a:t>
            </a:r>
            <a:endParaRPr lang="en-US" b="1" dirty="0">
              <a:solidFill>
                <a:srgbClr val="FFDA65"/>
              </a:solidFill>
            </a:endParaRPr>
          </a:p>
        </p:txBody>
      </p:sp>
      <p:pic>
        <p:nvPicPr>
          <p:cNvPr id="21" name="Picture 20" descr="A picture containing electronics, electronic component, electronic engineering, circuit component&#10;&#10;Description automatically generated">
            <a:extLst>
              <a:ext uri="{FF2B5EF4-FFF2-40B4-BE49-F238E27FC236}">
                <a16:creationId xmlns:a16="http://schemas.microsoft.com/office/drawing/2014/main" id="{D220C1EA-30AC-A350-E944-A7E5CED42B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2492" y="936222"/>
            <a:ext cx="5468113" cy="51251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595D42-A495-B1A8-1DB6-28FAD56CE3F0}"/>
              </a:ext>
            </a:extLst>
          </p:cNvPr>
          <p:cNvSpPr txBox="1"/>
          <p:nvPr/>
        </p:nvSpPr>
        <p:spPr>
          <a:xfrm>
            <a:off x="7168539" y="3026649"/>
            <a:ext cx="1955796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MEGA 2560 PRO</a:t>
            </a:r>
            <a:endParaRPr lang="en-US" b="1" dirty="0">
              <a:solidFill>
                <a:srgbClr val="FFDA6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2F71E4-C58E-3EC2-B615-0212685F9089}"/>
              </a:ext>
            </a:extLst>
          </p:cNvPr>
          <p:cNvSpPr txBox="1"/>
          <p:nvPr/>
        </p:nvSpPr>
        <p:spPr>
          <a:xfrm>
            <a:off x="9916655" y="3210738"/>
            <a:ext cx="1955796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Adafruit MicroSD</a:t>
            </a:r>
            <a:endParaRPr lang="en-US" b="1" dirty="0">
              <a:solidFill>
                <a:srgbClr val="FFDA65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7C59B-38C9-6CB6-DBA0-43EEBEE6609A}"/>
              </a:ext>
            </a:extLst>
          </p:cNvPr>
          <p:cNvSpPr txBox="1"/>
          <p:nvPr/>
        </p:nvSpPr>
        <p:spPr>
          <a:xfrm>
            <a:off x="10484914" y="4779725"/>
            <a:ext cx="1165197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BNO055</a:t>
            </a:r>
            <a:endParaRPr lang="en-US" b="1" dirty="0">
              <a:solidFill>
                <a:srgbClr val="FFDA65"/>
              </a:solidFill>
            </a:endParaRPr>
          </a:p>
        </p:txBody>
      </p:sp>
      <p:pic>
        <p:nvPicPr>
          <p:cNvPr id="26" name="Google Shape;222;p7">
            <a:extLst>
              <a:ext uri="{FF2B5EF4-FFF2-40B4-BE49-F238E27FC236}">
                <a16:creationId xmlns:a16="http://schemas.microsoft.com/office/drawing/2014/main" id="{E68FFA9F-3C27-0E49-2C1F-72F422683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7454"/>
          <a:stretch/>
        </p:blipFill>
        <p:spPr>
          <a:xfrm>
            <a:off x="6393203" y="883226"/>
            <a:ext cx="5608298" cy="542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2d3ff6e41e_0_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07" grpId="0"/>
      <p:bldP spid="208" grpId="0"/>
      <p:bldP spid="209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7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 txBox="1"/>
          <p:nvPr/>
        </p:nvSpPr>
        <p:spPr>
          <a:xfrm>
            <a:off x="2521974" y="126947"/>
            <a:ext cx="714805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Atmospheric</a:t>
            </a: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 profiling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671118" y="1232002"/>
            <a:ext cx="40905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  <a:endParaRPr sz="3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Atmospheric data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Radiation data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SD card lost upon impact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671118" y="3324842"/>
            <a:ext cx="37380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Future goals</a:t>
            </a:r>
            <a:endParaRPr sz="3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Secure SD card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marR="0" lvl="1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Enclosure for inner board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Extended radiation analysis 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9" name="Google Shape;21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4;g2186cc40f65_16_1">
            <a:extLst>
              <a:ext uri="{FF2B5EF4-FFF2-40B4-BE49-F238E27FC236}">
                <a16:creationId xmlns:a16="http://schemas.microsoft.com/office/drawing/2014/main" id="{A9FC7EA5-9280-A28B-1151-25A618ADF15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0706" y="772895"/>
            <a:ext cx="10020185" cy="597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3;g2186cc40f65_16_1">
            <a:extLst>
              <a:ext uri="{FF2B5EF4-FFF2-40B4-BE49-F238E27FC236}">
                <a16:creationId xmlns:a16="http://schemas.microsoft.com/office/drawing/2014/main" id="{95EB68AE-97C0-4272-283C-D66FE462E1B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6624" y="1023335"/>
            <a:ext cx="8924040" cy="525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4;g2186cc40f65_16_17">
            <a:extLst>
              <a:ext uri="{FF2B5EF4-FFF2-40B4-BE49-F238E27FC236}">
                <a16:creationId xmlns:a16="http://schemas.microsoft.com/office/drawing/2014/main" id="{F43B4749-6C5D-E3D9-84E5-90F6D8E273A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4555" y="1232002"/>
            <a:ext cx="6597445" cy="438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6;g2186cc40f65_16_17">
            <a:extLst>
              <a:ext uri="{FF2B5EF4-FFF2-40B4-BE49-F238E27FC236}">
                <a16:creationId xmlns:a16="http://schemas.microsoft.com/office/drawing/2014/main" id="{EC3AD96D-35E5-F75B-44B4-5CF29AFA2970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230331"/>
            <a:ext cx="5594555" cy="438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7;g2186cc40f65_16_17">
            <a:extLst>
              <a:ext uri="{FF2B5EF4-FFF2-40B4-BE49-F238E27FC236}">
                <a16:creationId xmlns:a16="http://schemas.microsoft.com/office/drawing/2014/main" id="{D9560DFD-5F36-FF3B-C3AA-0B277DF6B54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31315" y="785490"/>
            <a:ext cx="9268715" cy="57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5;g2186cc40f65_16_17">
            <a:extLst>
              <a:ext uri="{FF2B5EF4-FFF2-40B4-BE49-F238E27FC236}">
                <a16:creationId xmlns:a16="http://schemas.microsoft.com/office/drawing/2014/main" id="{14D8CAA8-A119-D8DB-0DCF-79CD0AF2841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65472" y="738215"/>
            <a:ext cx="8924039" cy="60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FA9CD-340F-A537-4C65-9C219A53208E}"/>
              </a:ext>
            </a:extLst>
          </p:cNvPr>
          <p:cNvSpPr txBox="1"/>
          <p:nvPr/>
        </p:nvSpPr>
        <p:spPr>
          <a:xfrm>
            <a:off x="1190705" y="6400334"/>
            <a:ext cx="5111771" cy="307777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Wingdings" panose="05000000000000000000" pitchFamily="2" charset="2"/>
              </a:rPr>
              <a:t>*GPS and altitude data courtesy of ANSR</a:t>
            </a:r>
            <a:endParaRPr lang="en-US" b="1" dirty="0">
              <a:solidFill>
                <a:srgbClr val="FFDA65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  <p:bldP spid="221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2c94567918_0_6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2c94567918_0_6"/>
          <p:cNvSpPr txBox="1"/>
          <p:nvPr/>
        </p:nvSpPr>
        <p:spPr>
          <a:xfrm>
            <a:off x="3260100" y="221700"/>
            <a:ext cx="5671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Lessons Learned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22c94567918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2c94567918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2c94567918_0_6"/>
          <p:cNvSpPr txBox="1"/>
          <p:nvPr/>
        </p:nvSpPr>
        <p:spPr>
          <a:xfrm>
            <a:off x="1039050" y="1244475"/>
            <a:ext cx="48501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89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</a:pPr>
            <a:r>
              <a:rPr lang="en-US" sz="3000" b="1" dirty="0">
                <a:solidFill>
                  <a:srgbClr val="FFDA65"/>
                </a:solidFill>
                <a:latin typeface="Calibri"/>
                <a:ea typeface="Calibri"/>
                <a:cs typeface="Calibri"/>
                <a:sym typeface="Calibri"/>
              </a:rPr>
              <a:t>Mechanical</a:t>
            </a:r>
            <a:endParaRPr sz="3000" b="1" dirty="0">
              <a:solidFill>
                <a:srgbClr val="FFDA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368300">
              <a:buClr>
                <a:schemeClr val="lt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Modular system prevented failures and allowed flexibility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368300">
              <a:buClr>
                <a:schemeClr val="lt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Significant weight saving</a:t>
            </a:r>
          </a:p>
        </p:txBody>
      </p:sp>
      <p:sp>
        <p:nvSpPr>
          <p:cNvPr id="258" name="Google Shape;258;g22c94567918_0_6"/>
          <p:cNvSpPr txBox="1"/>
          <p:nvPr/>
        </p:nvSpPr>
        <p:spPr>
          <a:xfrm>
            <a:off x="962515" y="3429000"/>
            <a:ext cx="4484100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3000" b="1" dirty="0">
                <a:solidFill>
                  <a:srgbClr val="FFDA65"/>
                </a:solidFill>
                <a:latin typeface="Calibri"/>
                <a:ea typeface="Calibri"/>
                <a:cs typeface="Calibri"/>
                <a:sym typeface="Calibri"/>
              </a:rPr>
              <a:t>Atmospheric Profiling</a:t>
            </a:r>
            <a:endParaRPr sz="3000" b="1" dirty="0">
              <a:solidFill>
                <a:srgbClr val="FFDA6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 PCB allowed for compact sensor suite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Independent GC allowed for meaningful data collection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more robust SD card retention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B714C-4627-DDAE-B9EB-83F826F4E164}"/>
              </a:ext>
            </a:extLst>
          </p:cNvPr>
          <p:cNvSpPr txBox="1"/>
          <p:nvPr/>
        </p:nvSpPr>
        <p:spPr>
          <a:xfrm>
            <a:off x="6680499" y="1336119"/>
            <a:ext cx="416887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</a:pPr>
            <a:r>
              <a:rPr lang="en-US" sz="3000" b="1" dirty="0">
                <a:solidFill>
                  <a:srgbClr val="FFDA65"/>
                </a:solidFill>
                <a:latin typeface="Calibri"/>
                <a:ea typeface="Calibri"/>
                <a:cs typeface="Calibri"/>
                <a:sym typeface="Calibri"/>
              </a:rPr>
              <a:t>Software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Modular functions allowed for rapid debugging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 better database backups in 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3D191-F050-5EA0-6E1D-9D42C6D29BE7}"/>
              </a:ext>
            </a:extLst>
          </p:cNvPr>
          <p:cNvSpPr txBox="1"/>
          <p:nvPr/>
        </p:nvSpPr>
        <p:spPr>
          <a:xfrm>
            <a:off x="6680499" y="3700954"/>
            <a:ext cx="450280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</a:pPr>
            <a:r>
              <a:rPr lang="en-US" sz="3000" b="1" dirty="0">
                <a:solidFill>
                  <a:srgbClr val="FFDA65"/>
                </a:solidFill>
                <a:latin typeface="Calibri"/>
                <a:ea typeface="Calibri"/>
                <a:cs typeface="Calibri"/>
                <a:sym typeface="Calibri"/>
              </a:rPr>
              <a:t>Video Stabilization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GoPro 360 Max = amazing and stable VR experience and telemetry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Improve battery reliability in cold conditions</a:t>
            </a: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58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8"/>
          <p:cNvSpPr txBox="1"/>
          <p:nvPr/>
        </p:nvSpPr>
        <p:spPr>
          <a:xfrm>
            <a:off x="2922638" y="176109"/>
            <a:ext cx="634672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Acknowledgements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357025" y="1261379"/>
            <a:ext cx="3344194" cy="1460088"/>
          </a:xfrm>
          <a:prstGeom prst="roundRect">
            <a:avLst>
              <a:gd name="adj" fmla="val 16667"/>
            </a:avLst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Michelle Coe</a:t>
            </a:r>
            <a:endParaRPr sz="24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Shirley Campbell</a:t>
            </a:r>
            <a:endParaRPr sz="24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6852122" y="4105011"/>
            <a:ext cx="3618271" cy="1310148"/>
          </a:xfrm>
          <a:prstGeom prst="roundRect">
            <a:avLst>
              <a:gd name="adj" fmla="val 16667"/>
            </a:avLst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Ernest Villicaña</a:t>
            </a:r>
            <a:endParaRPr sz="24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8" name="Google Shape;26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0673" y="1261379"/>
            <a:ext cx="1170651" cy="196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7519" y="1070499"/>
            <a:ext cx="1553499" cy="2342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8"/>
          <p:cNvGrpSpPr/>
          <p:nvPr/>
        </p:nvGrpSpPr>
        <p:grpSpPr>
          <a:xfrm>
            <a:off x="1873046" y="3632121"/>
            <a:ext cx="2195892" cy="1964500"/>
            <a:chOff x="7738600" y="1805874"/>
            <a:chExt cx="2949065" cy="2638308"/>
          </a:xfrm>
        </p:grpSpPr>
        <p:sp>
          <p:nvSpPr>
            <p:cNvPr id="271" name="Google Shape;271;p8"/>
            <p:cNvSpPr/>
            <p:nvPr/>
          </p:nvSpPr>
          <p:spPr>
            <a:xfrm>
              <a:off x="7738600" y="1805874"/>
              <a:ext cx="2949065" cy="263830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pic>
          <p:nvPicPr>
            <p:cNvPr id="272" name="Google Shape;272;p8" descr="Logo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48209" y="1814900"/>
              <a:ext cx="2642303" cy="24044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4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9"/>
          <p:cNvSpPr txBox="1"/>
          <p:nvPr/>
        </p:nvSpPr>
        <p:spPr>
          <a:xfrm>
            <a:off x="3988210" y="113545"/>
            <a:ext cx="364531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Thank you!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/>
          <p:cNvSpPr/>
          <p:nvPr/>
        </p:nvSpPr>
        <p:spPr>
          <a:xfrm>
            <a:off x="3038494" y="1706914"/>
            <a:ext cx="6115012" cy="4025291"/>
          </a:xfrm>
          <a:prstGeom prst="roundRect">
            <a:avLst>
              <a:gd name="adj" fmla="val 16667"/>
            </a:avLst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81" name="Google Shape;281;p9" descr="Email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1542" y="2486457"/>
            <a:ext cx="807842" cy="80784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9"/>
          <p:cNvSpPr txBox="1"/>
          <p:nvPr/>
        </p:nvSpPr>
        <p:spPr>
          <a:xfrm>
            <a:off x="4073175" y="2721279"/>
            <a:ext cx="53064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PCNASAASCEND@gmail.com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9" descr="Logo Ig PNG, Logo Instagram Icon Free DOWNLOAD - Free Transparent PNG Log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0368" y="4073842"/>
            <a:ext cx="857700" cy="8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9"/>
          <p:cNvSpPr txBox="1"/>
          <p:nvPr/>
        </p:nvSpPr>
        <p:spPr>
          <a:xfrm>
            <a:off x="5112936" y="4167671"/>
            <a:ext cx="35591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@</a:t>
            </a:r>
            <a:r>
              <a:rPr lang="en-US" sz="36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PCAscend</a:t>
            </a:r>
            <a:endParaRPr sz="24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85" name="Google Shape;285;p9" descr="tik tok tiktok logo app trend 330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88210" y="3769031"/>
            <a:ext cx="1055738" cy="138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21860c90985_0_10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444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1860c90985_0_102"/>
          <p:cNvSpPr txBox="1"/>
          <p:nvPr/>
        </p:nvSpPr>
        <p:spPr>
          <a:xfrm>
            <a:off x="3899251" y="-31978"/>
            <a:ext cx="44835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BEST FOOTAGE!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1860c90985_0_102"/>
          <p:cNvSpPr txBox="1"/>
          <p:nvPr/>
        </p:nvSpPr>
        <p:spPr>
          <a:xfrm>
            <a:off x="5112936" y="4167671"/>
            <a:ext cx="35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3" name="Google Shape;303;g21860c90985_0_102"/>
          <p:cNvPicPr preferRelativeResize="0"/>
          <p:nvPr/>
        </p:nvPicPr>
        <p:blipFill rotWithShape="1">
          <a:blip r:embed="rId13">
            <a:alphaModFix/>
          </a:blip>
          <a:srcRect l="28607"/>
          <a:stretch/>
        </p:blipFill>
        <p:spPr>
          <a:xfrm>
            <a:off x="314925" y="225863"/>
            <a:ext cx="3434969" cy="455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1860c90985_0_10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672136" y="133270"/>
            <a:ext cx="3270073" cy="449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1860c90985_0_102"/>
          <p:cNvPicPr preferRelativeResize="0"/>
          <p:nvPr/>
        </p:nvPicPr>
        <p:blipFill rotWithShape="1">
          <a:blip r:embed="rId15">
            <a:alphaModFix/>
          </a:blip>
          <a:srcRect l="37139" r="7553"/>
          <a:stretch/>
        </p:blipFill>
        <p:spPr>
          <a:xfrm>
            <a:off x="1027670" y="1621852"/>
            <a:ext cx="4627804" cy="3776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rash-landing">
            <a:hlinkClick r:id="" action="ppaction://media"/>
            <a:extLst>
              <a:ext uri="{FF2B5EF4-FFF2-40B4-BE49-F238E27FC236}">
                <a16:creationId xmlns:a16="http://schemas.microsoft.com/office/drawing/2014/main" id="{23243DEF-2143-58C6-2C65-DCBBE5E2E6C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27" end="1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73036" y="1658585"/>
            <a:ext cx="5971888" cy="3102370"/>
          </a:xfrm>
          <a:prstGeom prst="rect">
            <a:avLst/>
          </a:prstGeom>
        </p:spPr>
      </p:pic>
      <p:pic>
        <p:nvPicPr>
          <p:cNvPr id="4" name="Lizzard">
            <a:hlinkClick r:id="" action="ppaction://media"/>
            <a:extLst>
              <a:ext uri="{FF2B5EF4-FFF2-40B4-BE49-F238E27FC236}">
                <a16:creationId xmlns:a16="http://schemas.microsoft.com/office/drawing/2014/main" id="{87DBC748-E163-1EA3-9B38-4811281355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0993" y="2522672"/>
            <a:ext cx="6516038" cy="3038784"/>
          </a:xfrm>
          <a:prstGeom prst="rect">
            <a:avLst/>
          </a:prstGeom>
        </p:spPr>
      </p:pic>
      <p:pic>
        <p:nvPicPr>
          <p:cNvPr id="296" name="Google Shape;296;g21860c90985_0_10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1860c90985_0_10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ear impact">
            <a:hlinkClick r:id="" action="ppaction://media"/>
            <a:extLst>
              <a:ext uri="{FF2B5EF4-FFF2-40B4-BE49-F238E27FC236}">
                <a16:creationId xmlns:a16="http://schemas.microsoft.com/office/drawing/2014/main" id="{E0DA0248-7D0B-1755-591C-C3AD2229F34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5203" y="1788492"/>
            <a:ext cx="6544308" cy="3399739"/>
          </a:xfrm>
          <a:prstGeom prst="rect">
            <a:avLst/>
          </a:prstGeom>
        </p:spPr>
      </p:pic>
      <p:pic>
        <p:nvPicPr>
          <p:cNvPr id="6" name="Near impact 2">
            <a:hlinkClick r:id="" action="ppaction://media"/>
            <a:extLst>
              <a:ext uri="{FF2B5EF4-FFF2-40B4-BE49-F238E27FC236}">
                <a16:creationId xmlns:a16="http://schemas.microsoft.com/office/drawing/2014/main" id="{9217F4AE-57FE-362D-4D06-0EFA816D96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end="21170"/>
                </p14:media>
              </p:ext>
            </p:extLst>
          </p:nvPr>
        </p:nvPicPr>
        <p:blipFill rotWithShape="1">
          <a:blip r:embed="rId21"/>
          <a:srcRect t="14023" b="19015"/>
          <a:stretch/>
        </p:blipFill>
        <p:spPr>
          <a:xfrm>
            <a:off x="7738210" y="340687"/>
            <a:ext cx="4203999" cy="5004618"/>
          </a:xfrm>
          <a:prstGeom prst="rect">
            <a:avLst/>
          </a:prstGeom>
        </p:spPr>
      </p:pic>
      <p:pic>
        <p:nvPicPr>
          <p:cNvPr id="7" name="Final">
            <a:hlinkClick r:id="" action="ppaction://media"/>
            <a:extLst>
              <a:ext uri="{FF2B5EF4-FFF2-40B4-BE49-F238E27FC236}">
                <a16:creationId xmlns:a16="http://schemas.microsoft.com/office/drawing/2014/main" id="{E2DE59F0-4019-C67A-B728-F10049234BDF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18586" y="0"/>
            <a:ext cx="15295195" cy="68535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1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6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6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6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1890100" y="279100"/>
            <a:ext cx="8598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The </a:t>
            </a: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Phoenix College</a:t>
            </a: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 Team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49209" y="1181605"/>
            <a:ext cx="408038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Mentors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Dr. Eddie Ong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Ernest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Villicaña</a:t>
            </a:r>
            <a:endParaRPr sz="2000" b="0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4149210" y="2476035"/>
            <a:ext cx="408038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Team Leaders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Ivan Gonzalez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Andrew Sherant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7848785" y="4752695"/>
            <a:ext cx="4080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Atmospheric profiling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Dr. Eddie Ong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Collin Montgomery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7897948" y="3008710"/>
            <a:ext cx="408038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Video stabilization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Orion Martin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Lorynn Garcia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341484" y="3040884"/>
            <a:ext cx="4080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Mechanical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Andrew Sherant</a:t>
            </a:r>
            <a:endParaRPr sz="20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Jacob Brannon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Javier Herrera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41484" y="5053290"/>
            <a:ext cx="4080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Software &amp; coding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Collin Montgomery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Michael Bittner</a:t>
            </a:r>
            <a:endParaRPr sz="20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Rayan Alasow</a:t>
            </a:r>
            <a:endParaRPr sz="20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4149210" y="4436844"/>
            <a:ext cx="408038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Advisor</a:t>
            </a:r>
            <a:endParaRPr sz="20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Will Cohen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1406400" y="296175"/>
            <a:ext cx="937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Goals for </a:t>
            </a: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2022-2023 launches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1417482" y="1656896"/>
            <a:ext cx="9881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Immersive 360° video and capture balloon rupture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3" descr="Video camera with solid fill"/>
          <p:cNvPicPr preferRelativeResize="0"/>
          <p:nvPr/>
        </p:nvPicPr>
        <p:blipFill rotWithShape="1">
          <a:blip r:embed="rId6">
            <a:alphaModFix/>
          </a:blip>
          <a:srcRect l="-24990" t="24990" r="24989" b="-24989"/>
          <a:stretch/>
        </p:blipFill>
        <p:spPr>
          <a:xfrm>
            <a:off x="503082" y="165689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 descr="Radioactive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082" y="456090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Thermometer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4261" y="456090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69043365-E9F3-F282-C140-56E2206DEC16}"/>
              </a:ext>
            </a:extLst>
          </p:cNvPr>
          <p:cNvSpPr txBox="1"/>
          <p:nvPr/>
        </p:nvSpPr>
        <p:spPr>
          <a:xfrm>
            <a:off x="1366164" y="3274125"/>
            <a:ext cx="98811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Redundancy</a:t>
            </a:r>
            <a:r>
              <a:rPr lang="en-US" sz="28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, modularity, and system independence</a:t>
            </a:r>
            <a:endParaRPr sz="28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" name="Google Shape;115;p3">
            <a:extLst>
              <a:ext uri="{FF2B5EF4-FFF2-40B4-BE49-F238E27FC236}">
                <a16:creationId xmlns:a16="http://schemas.microsoft.com/office/drawing/2014/main" id="{A46B56F3-A0DE-6FF4-6061-BC430E7AE121}"/>
              </a:ext>
            </a:extLst>
          </p:cNvPr>
          <p:cNvSpPr txBox="1"/>
          <p:nvPr/>
        </p:nvSpPr>
        <p:spPr>
          <a:xfrm>
            <a:off x="1626757" y="4456454"/>
            <a:ext cx="98811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Measure radiation and atmospheric profiling</a:t>
            </a:r>
            <a:endParaRPr sz="28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" name="Google Shape;116;p3" descr="Circles with arrows with solid fill">
            <a:extLst>
              <a:ext uri="{FF2B5EF4-FFF2-40B4-BE49-F238E27FC236}">
                <a16:creationId xmlns:a16="http://schemas.microsoft.com/office/drawing/2014/main" id="{D3B90613-158E-2F07-0A4C-A5D013639CE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6757" y="3071664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4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  <a:noFill/>
        </p:spPr>
      </p:pic>
      <p:sp>
        <p:nvSpPr>
          <p:cNvPr id="126" name="Google Shape;126;p4"/>
          <p:cNvSpPr txBox="1"/>
          <p:nvPr/>
        </p:nvSpPr>
        <p:spPr>
          <a:xfrm>
            <a:off x="313999" y="171061"/>
            <a:ext cx="11979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Payload Mechanical Design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dirty="0">
              <a:solidFill>
                <a:srgbClr val="FFDA6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0137" y="954925"/>
            <a:ext cx="3453901" cy="586713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/>
          <p:nvPr/>
        </p:nvSpPr>
        <p:spPr>
          <a:xfrm>
            <a:off x="886722" y="1105826"/>
            <a:ext cx="5882400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Goals</a:t>
            </a:r>
            <a:endParaRPr sz="3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Durability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Payload Survives Impact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Modularity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Allow Flexibility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Maintain Redundancy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Minimize Weight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Stress Testing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615AF-855F-CFAE-CC29-89E397D03AD3}"/>
              </a:ext>
            </a:extLst>
          </p:cNvPr>
          <p:cNvSpPr txBox="1"/>
          <p:nvPr/>
        </p:nvSpPr>
        <p:spPr>
          <a:xfrm>
            <a:off x="886722" y="4128437"/>
            <a:ext cx="618940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Methods and Materials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External Body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Carbon Fiber Composite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Internal Structure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3D Printed PETG and CF Nylon</a:t>
            </a: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Standardized Mounting Solution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0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21860c90985_0_70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21860c90985_0_70"/>
          <p:cNvSpPr txBox="1"/>
          <p:nvPr/>
        </p:nvSpPr>
        <p:spPr>
          <a:xfrm>
            <a:off x="1588778" y="244925"/>
            <a:ext cx="8978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Fabrication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g21860c90985_0_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1860c90985_0_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1860c90985_0_70"/>
          <p:cNvSpPr txBox="1"/>
          <p:nvPr/>
        </p:nvSpPr>
        <p:spPr>
          <a:xfrm>
            <a:off x="671118" y="1133211"/>
            <a:ext cx="43527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Body</a:t>
            </a:r>
            <a:endParaRPr sz="3000" b="1" dirty="0">
              <a:solidFill>
                <a:srgbClr val="FFDA65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New Molding System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Used new assy. hardware</a:t>
            </a:r>
            <a:endParaRPr sz="2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1" name="Google Shape;141;g21860c90985_0_70"/>
          <p:cNvPicPr preferRelativeResize="0"/>
          <p:nvPr/>
        </p:nvPicPr>
        <p:blipFill rotWithShape="1">
          <a:blip r:embed="rId6">
            <a:alphaModFix/>
          </a:blip>
          <a:srcRect l="22366" t="45218" r="22663" b="19379"/>
          <a:stretch/>
        </p:blipFill>
        <p:spPr>
          <a:xfrm>
            <a:off x="878437" y="3901380"/>
            <a:ext cx="5028449" cy="2428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1860c90985_0_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3450" y="1317300"/>
            <a:ext cx="4865275" cy="486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ECA83-2779-7621-FAC5-C0D4C19018C6}"/>
              </a:ext>
            </a:extLst>
          </p:cNvPr>
          <p:cNvSpPr txBox="1"/>
          <p:nvPr/>
        </p:nvSpPr>
        <p:spPr>
          <a:xfrm>
            <a:off x="600153" y="2580386"/>
            <a:ext cx="625331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Internals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Materials Testing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Custom Battery Housing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22d3ff6e41e_0_0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2d3ff6e41e_0_0"/>
          <p:cNvSpPr txBox="1"/>
          <p:nvPr/>
        </p:nvSpPr>
        <p:spPr>
          <a:xfrm>
            <a:off x="3623075" y="134550"/>
            <a:ext cx="5080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Video</a:t>
            </a: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recording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22d3ff6e41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2d3ff6e41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2d3ff6e41e_0_0"/>
          <p:cNvSpPr txBox="1"/>
          <p:nvPr/>
        </p:nvSpPr>
        <p:spPr>
          <a:xfrm>
            <a:off x="219825" y="1069625"/>
            <a:ext cx="61029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Objectives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Stable and immersive 360° footage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Balloon rupture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Modular design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Independent power supply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Data acquisition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Google Shape;153;g22d3ff6e41e_0_0"/>
          <p:cNvSpPr txBox="1"/>
          <p:nvPr/>
        </p:nvSpPr>
        <p:spPr>
          <a:xfrm>
            <a:off x="219825" y="3446668"/>
            <a:ext cx="61029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Methods</a:t>
            </a: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GoPro 360 Max and Cube cam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Software vs mechanical stabilization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Rail mounting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External Power Supply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Metadata from GoPro files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4" name="Google Shape;154;g22d3ff6e41e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8019" y="1164840"/>
            <a:ext cx="3481326" cy="25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2d3ff6e41e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5928" y="3987431"/>
            <a:ext cx="2765508" cy="25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2" grpId="0"/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2d3ff6e41e_0_30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2d3ff6e41e_0_30"/>
          <p:cNvSpPr txBox="1"/>
          <p:nvPr/>
        </p:nvSpPr>
        <p:spPr>
          <a:xfrm>
            <a:off x="3623075" y="134550"/>
            <a:ext cx="5080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Video</a:t>
            </a: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recording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22d3ff6e41e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2d3ff6e41e_0_30"/>
          <p:cNvSpPr txBox="1"/>
          <p:nvPr/>
        </p:nvSpPr>
        <p:spPr>
          <a:xfrm>
            <a:off x="219825" y="1069625"/>
            <a:ext cx="61029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  <a:endParaRPr sz="3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Complete fall ‘22 launch footage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Impressive Virtual Reality 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Versatile camera module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○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Quickly serviceable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Motion data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6" name="Google Shape;166;g22d3ff6e41e_0_30"/>
          <p:cNvSpPr txBox="1"/>
          <p:nvPr/>
        </p:nvSpPr>
        <p:spPr>
          <a:xfrm>
            <a:off x="227097" y="3446675"/>
            <a:ext cx="63735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Future goals</a:t>
            </a:r>
            <a:endParaRPr sz="30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Use more reliable upward facing camera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Account for wear on batteries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Improve overall integration</a:t>
            </a: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7" name="Google Shape;167;g22d3ff6e41e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9424" y="4011100"/>
            <a:ext cx="2801649" cy="26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2d3ff6e41e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9933" y="4011100"/>
            <a:ext cx="1952066" cy="268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2d3ff6e41e_0_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0875" y="1069625"/>
            <a:ext cx="5080202" cy="27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2d3ff6e41e_0_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035" y="5036083"/>
            <a:ext cx="1370824" cy="167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2d3ff6e41e_0_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186cc40f65_45_0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186cc40f65_45_0"/>
          <p:cNvSpPr txBox="1"/>
          <p:nvPr/>
        </p:nvSpPr>
        <p:spPr>
          <a:xfrm>
            <a:off x="2541125" y="134550"/>
            <a:ext cx="6162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Data Visualization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g2186cc40f65_45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2186cc40f65_45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2186cc40f65_45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788" y="1329020"/>
            <a:ext cx="3129309" cy="282019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2186cc40f65_45_0"/>
          <p:cNvSpPr txBox="1"/>
          <p:nvPr/>
        </p:nvSpPr>
        <p:spPr>
          <a:xfrm>
            <a:off x="361063" y="4222039"/>
            <a:ext cx="289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Figure 1: spatial orientation</a:t>
            </a:r>
            <a:endParaRPr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g2186cc40f65_45_0"/>
          <p:cNvSpPr txBox="1"/>
          <p:nvPr/>
        </p:nvSpPr>
        <p:spPr>
          <a:xfrm>
            <a:off x="5256484" y="4422139"/>
            <a:ext cx="454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Figure 2: Total acceleration VS time</a:t>
            </a:r>
            <a:endParaRPr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3" name="Google Shape;183;g2186cc40f65_45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3162" y="1132375"/>
            <a:ext cx="8576050" cy="3230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 descr="Shape,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 txBox="1"/>
          <p:nvPr/>
        </p:nvSpPr>
        <p:spPr>
          <a:xfrm>
            <a:off x="4047201" y="382850"/>
            <a:ext cx="3175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Software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89" y="5823711"/>
            <a:ext cx="551829" cy="9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88736" y="5681549"/>
            <a:ext cx="883975" cy="133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6"/>
          <p:cNvSpPr txBox="1"/>
          <p:nvPr/>
        </p:nvSpPr>
        <p:spPr>
          <a:xfrm>
            <a:off x="352988" y="1683288"/>
            <a:ext cx="52974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>
              <a:buClr>
                <a:schemeClr val="lt1"/>
              </a:buClr>
              <a:buSzPts val="2000"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Objective</a:t>
            </a:r>
            <a:endParaRPr lang="en-US" sz="30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Collect data from sensor package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4" name="Google Shape;194;p6"/>
          <p:cNvSpPr txBox="1"/>
          <p:nvPr/>
        </p:nvSpPr>
        <p:spPr>
          <a:xfrm flipH="1">
            <a:off x="424550" y="3549475"/>
            <a:ext cx="51543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DA65"/>
                </a:solidFill>
                <a:latin typeface="Arial Black"/>
                <a:ea typeface="Arial Black"/>
                <a:cs typeface="Arial Black"/>
                <a:sym typeface="Arial Black"/>
              </a:rPr>
              <a:t>Methods</a:t>
            </a:r>
            <a:endParaRPr sz="3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Char char="●"/>
            </a:pPr>
            <a:r>
              <a:rPr lang="en-US" sz="20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Using  C++, gather readings from various hardware sensors using an Arduino Mega</a:t>
            </a:r>
            <a:endParaRPr dirty="0"/>
          </a:p>
        </p:txBody>
      </p:sp>
      <p:pic>
        <p:nvPicPr>
          <p:cNvPr id="195" name="Google Shape;19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3376" y="909922"/>
            <a:ext cx="5154300" cy="491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19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548</Words>
  <Application>Microsoft Office PowerPoint</Application>
  <PresentationFormat>Widescreen</PresentationFormat>
  <Paragraphs>162</Paragraphs>
  <Slides>15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 lopez,Ivan Luis</dc:creator>
  <cp:lastModifiedBy>Coe, Michelle A - (macoe)</cp:lastModifiedBy>
  <cp:revision>4</cp:revision>
  <dcterms:created xsi:type="dcterms:W3CDTF">2022-11-18T04:40:34Z</dcterms:created>
  <dcterms:modified xsi:type="dcterms:W3CDTF">2023-04-15T17:58:35Z</dcterms:modified>
</cp:coreProperties>
</file>